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9" r:id="rId2"/>
    <p:sldId id="290" r:id="rId3"/>
    <p:sldId id="291" r:id="rId4"/>
    <p:sldId id="273" r:id="rId5"/>
    <p:sldId id="292" r:id="rId6"/>
    <p:sldId id="293" r:id="rId7"/>
    <p:sldId id="274" r:id="rId8"/>
    <p:sldId id="294" r:id="rId9"/>
    <p:sldId id="296" r:id="rId10"/>
    <p:sldId id="297" r:id="rId11"/>
    <p:sldId id="298" r:id="rId12"/>
    <p:sldId id="277" r:id="rId13"/>
    <p:sldId id="299" r:id="rId14"/>
    <p:sldId id="300" r:id="rId15"/>
    <p:sldId id="275" r:id="rId1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92" autoAdjust="0"/>
    <p:restoredTop sz="94660"/>
  </p:normalViewPr>
  <p:slideViewPr>
    <p:cSldViewPr snapToGrid="0">
      <p:cViewPr varScale="1">
        <p:scale>
          <a:sx n="103" d="100"/>
          <a:sy n="103" d="100"/>
        </p:scale>
        <p:origin x="150"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913F4445-2371-4798-9B13-0F8B19C79574}" type="datetimeFigureOut">
              <a:rPr lang="en-CA" smtClean="0"/>
              <a:t>05/02/2016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732301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913F4445-2371-4798-9B13-0F8B19C79574}" type="datetimeFigureOut">
              <a:rPr lang="en-CA" smtClean="0"/>
              <a:t>05/02/2016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2755575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913F4445-2371-4798-9B13-0F8B19C79574}" type="datetimeFigureOut">
              <a:rPr lang="en-CA" smtClean="0"/>
              <a:t>05/02/2016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4008428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913F4445-2371-4798-9B13-0F8B19C79574}" type="datetimeFigureOut">
              <a:rPr lang="en-CA" smtClean="0"/>
              <a:t>05/02/2016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4273209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3F4445-2371-4798-9B13-0F8B19C79574}" type="datetimeFigureOut">
              <a:rPr lang="en-CA" smtClean="0"/>
              <a:t>05/02/2016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2657863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913F4445-2371-4798-9B13-0F8B19C79574}" type="datetimeFigureOut">
              <a:rPr lang="en-CA" smtClean="0"/>
              <a:t>05/02/2016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2207697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913F4445-2371-4798-9B13-0F8B19C79574}" type="datetimeFigureOut">
              <a:rPr lang="en-CA" smtClean="0"/>
              <a:t>05/02/2016</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3673777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913F4445-2371-4798-9B13-0F8B19C79574}" type="datetimeFigureOut">
              <a:rPr lang="en-CA" smtClean="0"/>
              <a:t>05/02/2016</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992486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3F4445-2371-4798-9B13-0F8B19C79574}" type="datetimeFigureOut">
              <a:rPr lang="en-CA" smtClean="0"/>
              <a:t>05/02/2016</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1475757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3F4445-2371-4798-9B13-0F8B19C79574}" type="datetimeFigureOut">
              <a:rPr lang="en-CA" smtClean="0"/>
              <a:t>05/02/2016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649560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3F4445-2371-4798-9B13-0F8B19C79574}" type="datetimeFigureOut">
              <a:rPr lang="en-CA" smtClean="0"/>
              <a:t>05/02/2016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6B81812-4C4A-48F2-AB7B-8B8A03ED1E8C}" type="slidenum">
              <a:rPr lang="en-CA" smtClean="0"/>
              <a:t>‹#›</a:t>
            </a:fld>
            <a:endParaRPr lang="en-CA"/>
          </a:p>
        </p:txBody>
      </p:sp>
    </p:spTree>
    <p:extLst>
      <p:ext uri="{BB962C8B-B14F-4D97-AF65-F5344CB8AC3E}">
        <p14:creationId xmlns:p14="http://schemas.microsoft.com/office/powerpoint/2010/main" val="36832269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3F4445-2371-4798-9B13-0F8B19C79574}" type="datetimeFigureOut">
              <a:rPr lang="en-CA" smtClean="0"/>
              <a:t>05/02/2016</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B81812-4C4A-48F2-AB7B-8B8A03ED1E8C}" type="slidenum">
              <a:rPr lang="en-CA" smtClean="0"/>
              <a:t>‹#›</a:t>
            </a:fld>
            <a:endParaRPr lang="en-CA"/>
          </a:p>
        </p:txBody>
      </p:sp>
    </p:spTree>
    <p:extLst>
      <p:ext uri="{BB962C8B-B14F-4D97-AF65-F5344CB8AC3E}">
        <p14:creationId xmlns:p14="http://schemas.microsoft.com/office/powerpoint/2010/main" val="39959002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619369" y="3845209"/>
            <a:ext cx="6375239" cy="3008895"/>
          </a:xfrm>
          <a:prstGeom prst="rect">
            <a:avLst/>
          </a:prstGeom>
          <a:solidFill>
            <a:srgbClr val="0043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4" name="Picture 3"/>
          <p:cNvPicPr>
            <a:picLocks noChangeAspect="1"/>
          </p:cNvPicPr>
          <p:nvPr/>
        </p:nvPicPr>
        <p:blipFill>
          <a:blip r:embed="rId2"/>
          <a:stretch>
            <a:fillRect/>
          </a:stretch>
        </p:blipFill>
        <p:spPr>
          <a:xfrm>
            <a:off x="8994614" y="2255044"/>
            <a:ext cx="3197385" cy="2643081"/>
          </a:xfrm>
          <a:prstGeom prst="rect">
            <a:avLst/>
          </a:prstGeom>
        </p:spPr>
      </p:pic>
      <p:pic>
        <p:nvPicPr>
          <p:cNvPr id="5" name="Picture 4"/>
          <p:cNvPicPr>
            <a:picLocks noChangeAspect="1"/>
          </p:cNvPicPr>
          <p:nvPr/>
        </p:nvPicPr>
        <p:blipFill>
          <a:blip r:embed="rId3"/>
          <a:stretch>
            <a:fillRect/>
          </a:stretch>
        </p:blipFill>
        <p:spPr>
          <a:xfrm>
            <a:off x="8994615" y="0"/>
            <a:ext cx="3197386" cy="2407298"/>
          </a:xfrm>
          <a:prstGeom prst="rect">
            <a:avLst/>
          </a:prstGeom>
        </p:spPr>
      </p:pic>
      <p:sp>
        <p:nvSpPr>
          <p:cNvPr id="2" name="Title 1"/>
          <p:cNvSpPr>
            <a:spLocks noGrp="1"/>
          </p:cNvSpPr>
          <p:nvPr>
            <p:ph type="ctrTitle"/>
          </p:nvPr>
        </p:nvSpPr>
        <p:spPr>
          <a:xfrm>
            <a:off x="1234992" y="97849"/>
            <a:ext cx="9144000" cy="2387600"/>
          </a:xfrm>
        </p:spPr>
        <p:txBody>
          <a:bodyPr>
            <a:normAutofit fontScale="90000"/>
          </a:bodyPr>
          <a:lstStyle/>
          <a:p>
            <a:r>
              <a:rPr lang="en-CA" b="1" dirty="0" err="1" smtClean="0"/>
              <a:t>HN2100</a:t>
            </a:r>
            <a:r>
              <a:rPr lang="en-CA" b="1" dirty="0" smtClean="0"/>
              <a:t/>
            </a:r>
            <a:br>
              <a:rPr lang="en-CA" b="1" dirty="0" smtClean="0"/>
            </a:br>
            <a:r>
              <a:rPr lang="en-CA" b="1" dirty="0" smtClean="0"/>
              <a:t>Collective Agreement Administration</a:t>
            </a:r>
            <a:endParaRPr lang="en-CA" b="1" dirty="0"/>
          </a:p>
        </p:txBody>
      </p:sp>
      <p:sp>
        <p:nvSpPr>
          <p:cNvPr id="3" name="Subtitle 2"/>
          <p:cNvSpPr>
            <a:spLocks noGrp="1"/>
          </p:cNvSpPr>
          <p:nvPr>
            <p:ph type="subTitle" idx="1"/>
          </p:nvPr>
        </p:nvSpPr>
        <p:spPr>
          <a:xfrm>
            <a:off x="1234992" y="2637505"/>
            <a:ext cx="9144000" cy="1655762"/>
          </a:xfrm>
        </p:spPr>
        <p:txBody>
          <a:bodyPr/>
          <a:lstStyle/>
          <a:p>
            <a:r>
              <a:rPr lang="en-CA" dirty="0" smtClean="0"/>
              <a:t>With</a:t>
            </a:r>
          </a:p>
          <a:p>
            <a:r>
              <a:rPr lang="en-CA" dirty="0" smtClean="0"/>
              <a:t>Paul Tilley</a:t>
            </a:r>
            <a:endParaRPr lang="en-CA" dirty="0"/>
          </a:p>
        </p:txBody>
      </p:sp>
      <p:pic>
        <p:nvPicPr>
          <p:cNvPr id="6" name="Picture 5"/>
          <p:cNvPicPr>
            <a:picLocks noChangeAspect="1"/>
          </p:cNvPicPr>
          <p:nvPr/>
        </p:nvPicPr>
        <p:blipFill rotWithShape="1">
          <a:blip r:embed="rId4"/>
          <a:srcRect l="14488" t="30343" r="57820" b="28743"/>
          <a:stretch/>
        </p:blipFill>
        <p:spPr>
          <a:xfrm>
            <a:off x="8994614" y="4898124"/>
            <a:ext cx="3197386" cy="1959875"/>
          </a:xfrm>
          <a:prstGeom prst="rect">
            <a:avLst/>
          </a:prstGeom>
        </p:spPr>
      </p:pic>
      <p:pic>
        <p:nvPicPr>
          <p:cNvPr id="7" name="Picture 6"/>
          <p:cNvPicPr>
            <a:picLocks noChangeAspect="1"/>
          </p:cNvPicPr>
          <p:nvPr/>
        </p:nvPicPr>
        <p:blipFill>
          <a:blip r:embed="rId5"/>
          <a:stretch>
            <a:fillRect/>
          </a:stretch>
        </p:blipFill>
        <p:spPr>
          <a:xfrm>
            <a:off x="-1" y="0"/>
            <a:ext cx="2619375" cy="1743075"/>
          </a:xfrm>
          <a:prstGeom prst="rect">
            <a:avLst/>
          </a:prstGeom>
        </p:spPr>
      </p:pic>
      <p:pic>
        <p:nvPicPr>
          <p:cNvPr id="8" name="Picture 7"/>
          <p:cNvPicPr>
            <a:picLocks noChangeAspect="1"/>
          </p:cNvPicPr>
          <p:nvPr/>
        </p:nvPicPr>
        <p:blipFill>
          <a:blip r:embed="rId6"/>
          <a:stretch>
            <a:fillRect/>
          </a:stretch>
        </p:blipFill>
        <p:spPr>
          <a:xfrm>
            <a:off x="0" y="1535760"/>
            <a:ext cx="2619375" cy="1743075"/>
          </a:xfrm>
          <a:prstGeom prst="rect">
            <a:avLst/>
          </a:prstGeom>
        </p:spPr>
      </p:pic>
      <p:pic>
        <p:nvPicPr>
          <p:cNvPr id="9" name="Picture 8"/>
          <p:cNvPicPr>
            <a:picLocks noChangeAspect="1"/>
          </p:cNvPicPr>
          <p:nvPr/>
        </p:nvPicPr>
        <p:blipFill rotWithShape="1">
          <a:blip r:embed="rId7"/>
          <a:srcRect t="27017"/>
          <a:stretch/>
        </p:blipFill>
        <p:spPr>
          <a:xfrm>
            <a:off x="-6" y="2865438"/>
            <a:ext cx="2619376" cy="1766888"/>
          </a:xfrm>
          <a:prstGeom prst="rect">
            <a:avLst/>
          </a:prstGeom>
        </p:spPr>
      </p:pic>
      <p:pic>
        <p:nvPicPr>
          <p:cNvPr id="10" name="Picture 9"/>
          <p:cNvPicPr>
            <a:picLocks noChangeAspect="1"/>
          </p:cNvPicPr>
          <p:nvPr/>
        </p:nvPicPr>
        <p:blipFill>
          <a:blip r:embed="rId8"/>
          <a:stretch>
            <a:fillRect/>
          </a:stretch>
        </p:blipFill>
        <p:spPr>
          <a:xfrm>
            <a:off x="-4" y="4305801"/>
            <a:ext cx="2619378" cy="2611718"/>
          </a:xfrm>
          <a:prstGeom prst="rect">
            <a:avLst/>
          </a:prstGeom>
        </p:spPr>
      </p:pic>
      <p:sp>
        <p:nvSpPr>
          <p:cNvPr id="11" name="TextBox 10"/>
          <p:cNvSpPr txBox="1"/>
          <p:nvPr/>
        </p:nvSpPr>
        <p:spPr>
          <a:xfrm>
            <a:off x="3278940" y="4303542"/>
            <a:ext cx="5056094" cy="1938992"/>
          </a:xfrm>
          <a:prstGeom prst="rect">
            <a:avLst/>
          </a:prstGeom>
          <a:noFill/>
        </p:spPr>
        <p:txBody>
          <a:bodyPr wrap="square" rtlCol="0">
            <a:spAutoFit/>
          </a:bodyPr>
          <a:lstStyle/>
          <a:p>
            <a:pPr algn="ctr"/>
            <a:r>
              <a:rPr lang="en-CA" sz="4000" b="1" dirty="0" smtClean="0">
                <a:solidFill>
                  <a:schemeClr val="bg1"/>
                </a:solidFill>
              </a:rPr>
              <a:t>Unit 7</a:t>
            </a:r>
          </a:p>
          <a:p>
            <a:pPr algn="ctr"/>
            <a:r>
              <a:rPr lang="en-CA" sz="4000" b="1" dirty="0" smtClean="0">
                <a:solidFill>
                  <a:schemeClr val="bg1"/>
                </a:solidFill>
              </a:rPr>
              <a:t>Collective Agreement Clauses – Part 2</a:t>
            </a:r>
          </a:p>
        </p:txBody>
      </p:sp>
    </p:spTree>
    <p:extLst>
      <p:ext uri="{BB962C8B-B14F-4D97-AF65-F5344CB8AC3E}">
        <p14:creationId xmlns:p14="http://schemas.microsoft.com/office/powerpoint/2010/main" val="38065135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9621" y="1401311"/>
            <a:ext cx="10871718" cy="4934175"/>
          </a:xfrm>
        </p:spPr>
        <p:txBody>
          <a:bodyPr rtlCol="0">
            <a:normAutofit/>
          </a:bodyPr>
          <a:lstStyle/>
          <a:p>
            <a:pPr marL="274320" indent="-274320">
              <a:defRPr/>
            </a:pPr>
            <a:r>
              <a:rPr lang="en-CA" b="1" dirty="0" smtClean="0"/>
              <a:t>Factors arbitrators consider when evaluating appropriate disciplinary include:</a:t>
            </a:r>
          </a:p>
          <a:p>
            <a:pPr lvl="1" indent="-274320">
              <a:defRPr/>
            </a:pPr>
            <a:r>
              <a:rPr lang="en-CA" dirty="0" smtClean="0"/>
              <a:t>The employee’s length of service and past disciplinary record</a:t>
            </a:r>
          </a:p>
          <a:p>
            <a:pPr lvl="1" indent="-274320">
              <a:defRPr/>
            </a:pPr>
            <a:r>
              <a:rPr lang="en-CA" dirty="0" smtClean="0"/>
              <a:t>Whether the employer has treated other such offences in a similar fashion</a:t>
            </a:r>
          </a:p>
          <a:p>
            <a:pPr lvl="1" indent="-274320">
              <a:defRPr/>
            </a:pPr>
            <a:r>
              <a:rPr lang="en-CA" dirty="0" smtClean="0"/>
              <a:t>Whether there was provocation</a:t>
            </a:r>
          </a:p>
          <a:p>
            <a:pPr lvl="1" indent="-274320">
              <a:defRPr/>
            </a:pPr>
            <a:r>
              <a:rPr lang="en-CA" dirty="0" smtClean="0"/>
              <a:t>The presence of premeditation or intent</a:t>
            </a:r>
          </a:p>
          <a:p>
            <a:pPr lvl="1" indent="-274320">
              <a:defRPr/>
            </a:pPr>
            <a:r>
              <a:rPr lang="en-CA" dirty="0" smtClean="0"/>
              <a:t>Whether the employee admitted to the wrongdoing and apologized</a:t>
            </a:r>
          </a:p>
          <a:p>
            <a:pPr lvl="1" indent="-274320">
              <a:defRPr/>
            </a:pPr>
            <a:r>
              <a:rPr lang="en-CA" dirty="0" smtClean="0"/>
              <a:t>The seriousness of the offence</a:t>
            </a:r>
          </a:p>
          <a:p>
            <a:pPr lvl="1" indent="-274320">
              <a:defRPr/>
            </a:pPr>
            <a:r>
              <a:rPr lang="en-CA" dirty="0" smtClean="0"/>
              <a:t>The chance the employee will be rehabilitated, if given the opportunity</a:t>
            </a:r>
          </a:p>
          <a:p>
            <a:pPr lvl="1" indent="-274320">
              <a:defRPr/>
            </a:pPr>
            <a:r>
              <a:rPr lang="en-CA" dirty="0" smtClean="0"/>
              <a:t>Whether there was a written rule or collective agreement provision with a specified penalty.</a:t>
            </a:r>
            <a:endParaRPr lang="en-CA" dirty="0"/>
          </a:p>
        </p:txBody>
      </p:sp>
      <p:sp>
        <p:nvSpPr>
          <p:cNvPr id="3" name="Title 2"/>
          <p:cNvSpPr>
            <a:spLocks noGrp="1"/>
          </p:cNvSpPr>
          <p:nvPr>
            <p:ph type="title"/>
          </p:nvPr>
        </p:nvSpPr>
        <p:spPr>
          <a:xfrm>
            <a:off x="427653" y="337134"/>
            <a:ext cx="10515600" cy="1325563"/>
          </a:xfrm>
        </p:spPr>
        <p:txBody>
          <a:bodyPr rtlCol="0">
            <a:normAutofit/>
          </a:bodyPr>
          <a:lstStyle/>
          <a:p>
            <a:pPr>
              <a:defRPr/>
            </a:pPr>
            <a:r>
              <a:rPr lang="en-CA" b="1" dirty="0"/>
              <a:t>Progressive </a:t>
            </a:r>
            <a:r>
              <a:rPr lang="en-CA" b="1" dirty="0" smtClean="0"/>
              <a:t>Discipline and Discharge (1)</a:t>
            </a:r>
            <a:endParaRPr lang="en-CA" b="1" dirty="0"/>
          </a:p>
        </p:txBody>
      </p:sp>
      <p:pic>
        <p:nvPicPr>
          <p:cNvPr id="5" name="Picture 4"/>
          <p:cNvPicPr>
            <a:picLocks noChangeAspect="1"/>
          </p:cNvPicPr>
          <p:nvPr/>
        </p:nvPicPr>
        <p:blipFill>
          <a:blip r:embed="rId2"/>
          <a:stretch>
            <a:fillRect/>
          </a:stretch>
        </p:blipFill>
        <p:spPr>
          <a:xfrm>
            <a:off x="9666514" y="1"/>
            <a:ext cx="2525486" cy="1420586"/>
          </a:xfrm>
          <a:prstGeom prst="rect">
            <a:avLst/>
          </a:prstGeom>
        </p:spPr>
      </p:pic>
    </p:spTree>
    <p:extLst>
      <p:ext uri="{BB962C8B-B14F-4D97-AF65-F5344CB8AC3E}">
        <p14:creationId xmlns:p14="http://schemas.microsoft.com/office/powerpoint/2010/main" val="23328538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4522" y="1402163"/>
            <a:ext cx="10972800" cy="5287886"/>
          </a:xfrm>
        </p:spPr>
        <p:txBody>
          <a:bodyPr rtlCol="0">
            <a:normAutofit/>
          </a:bodyPr>
          <a:lstStyle/>
          <a:p>
            <a:pPr marL="274320" indent="-274320">
              <a:defRPr/>
            </a:pPr>
            <a:r>
              <a:rPr lang="en-CA" dirty="0" smtClean="0"/>
              <a:t>Before an employee is disciplined, management should:</a:t>
            </a:r>
          </a:p>
          <a:p>
            <a:pPr lvl="1" indent="-274320">
              <a:defRPr/>
            </a:pPr>
            <a:r>
              <a:rPr lang="en-CA" dirty="0" smtClean="0"/>
              <a:t>Conduct a thorough investigation.</a:t>
            </a:r>
          </a:p>
          <a:p>
            <a:pPr lvl="1" indent="-274320">
              <a:defRPr/>
            </a:pPr>
            <a:r>
              <a:rPr lang="en-CA" dirty="0" smtClean="0"/>
              <a:t>Take written statements from all witnesses.</a:t>
            </a:r>
          </a:p>
          <a:p>
            <a:pPr lvl="1" indent="-274320">
              <a:defRPr/>
            </a:pPr>
            <a:r>
              <a:rPr lang="en-CA" dirty="0" smtClean="0"/>
              <a:t>If available, physical evidence should be collected and preserved.</a:t>
            </a:r>
          </a:p>
          <a:p>
            <a:pPr lvl="1" indent="-274320">
              <a:defRPr/>
            </a:pPr>
            <a:r>
              <a:rPr lang="en-CA" dirty="0" smtClean="0"/>
              <a:t>Employee should be confronted with the allegations, as well as being given an opportunity to provide an explanation.</a:t>
            </a:r>
          </a:p>
          <a:p>
            <a:pPr marL="274320" indent="-274320">
              <a:defRPr/>
            </a:pPr>
            <a:r>
              <a:rPr lang="en-CA" dirty="0" smtClean="0"/>
              <a:t>In addition, some agreements require that:</a:t>
            </a:r>
          </a:p>
          <a:p>
            <a:pPr lvl="1" indent="-274320">
              <a:defRPr/>
            </a:pPr>
            <a:r>
              <a:rPr lang="en-CA" dirty="0" smtClean="0"/>
              <a:t>Management should ensure that a union official be present whenever possible if an employee is to be disciplined.</a:t>
            </a:r>
          </a:p>
          <a:p>
            <a:pPr lvl="1" indent="-274320">
              <a:defRPr/>
            </a:pPr>
            <a:r>
              <a:rPr lang="en-CA" dirty="0" smtClean="0"/>
              <a:t>Disciplinary actions be taken within a specified period of time.</a:t>
            </a:r>
          </a:p>
          <a:p>
            <a:pPr lvl="1" indent="-274320">
              <a:defRPr/>
            </a:pPr>
            <a:r>
              <a:rPr lang="en-CA" dirty="0" smtClean="0"/>
              <a:t>Discipline be written out in a note or form.</a:t>
            </a:r>
          </a:p>
          <a:p>
            <a:pPr marL="274320" indent="-274320">
              <a:defRPr/>
            </a:pPr>
            <a:endParaRPr lang="en-CA" dirty="0"/>
          </a:p>
        </p:txBody>
      </p:sp>
      <p:sp>
        <p:nvSpPr>
          <p:cNvPr id="3" name="Title 2"/>
          <p:cNvSpPr>
            <a:spLocks noGrp="1"/>
          </p:cNvSpPr>
          <p:nvPr>
            <p:ph type="title"/>
          </p:nvPr>
        </p:nvSpPr>
        <p:spPr>
          <a:xfrm>
            <a:off x="297025" y="215835"/>
            <a:ext cx="10515600" cy="1325563"/>
          </a:xfrm>
        </p:spPr>
        <p:txBody>
          <a:bodyPr rtlCol="0">
            <a:normAutofit/>
          </a:bodyPr>
          <a:lstStyle/>
          <a:p>
            <a:pPr>
              <a:defRPr/>
            </a:pPr>
            <a:r>
              <a:rPr lang="en-CA" b="1" dirty="0"/>
              <a:t>Progressive Discipline and </a:t>
            </a:r>
            <a:r>
              <a:rPr lang="en-CA" b="1" dirty="0" smtClean="0"/>
              <a:t>Discharge (2)</a:t>
            </a:r>
            <a:endParaRPr lang="en-CA" b="1" dirty="0"/>
          </a:p>
        </p:txBody>
      </p:sp>
      <p:pic>
        <p:nvPicPr>
          <p:cNvPr id="6" name="Picture 5"/>
          <p:cNvPicPr>
            <a:picLocks noChangeAspect="1"/>
          </p:cNvPicPr>
          <p:nvPr/>
        </p:nvPicPr>
        <p:blipFill>
          <a:blip r:embed="rId2"/>
          <a:stretch>
            <a:fillRect/>
          </a:stretch>
        </p:blipFill>
        <p:spPr>
          <a:xfrm>
            <a:off x="9666514" y="1"/>
            <a:ext cx="2525486" cy="1420586"/>
          </a:xfrm>
          <a:prstGeom prst="rect">
            <a:avLst/>
          </a:prstGeom>
        </p:spPr>
      </p:pic>
    </p:spTree>
    <p:extLst>
      <p:ext uri="{BB962C8B-B14F-4D97-AF65-F5344CB8AC3E}">
        <p14:creationId xmlns:p14="http://schemas.microsoft.com/office/powerpoint/2010/main" val="4363670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Grievance Procedure</a:t>
            </a:r>
            <a:endParaRPr lang="en-CA" dirty="0"/>
          </a:p>
        </p:txBody>
      </p:sp>
      <p:sp>
        <p:nvSpPr>
          <p:cNvPr id="3" name="Content Placeholder 2"/>
          <p:cNvSpPr>
            <a:spLocks noGrp="1"/>
          </p:cNvSpPr>
          <p:nvPr>
            <p:ph idx="1"/>
          </p:nvPr>
        </p:nvSpPr>
        <p:spPr>
          <a:xfrm>
            <a:off x="699796" y="1690687"/>
            <a:ext cx="10654004" cy="4756765"/>
          </a:xfrm>
        </p:spPr>
        <p:txBody>
          <a:bodyPr>
            <a:normAutofit fontScale="92500" lnSpcReduction="10000"/>
          </a:bodyPr>
          <a:lstStyle/>
          <a:p>
            <a:r>
              <a:rPr lang="en-CA" dirty="0"/>
              <a:t>While strikes and lockouts are not allowed during the term of the collective agreement, all collective agreements provide a mechanism for resolving disputes while the agreement in in effect - the Grievance Procedure.</a:t>
            </a:r>
          </a:p>
          <a:p>
            <a:r>
              <a:rPr lang="en-CA" dirty="0" smtClean="0"/>
              <a:t>The </a:t>
            </a:r>
            <a:r>
              <a:rPr lang="en-CA" dirty="0"/>
              <a:t>Grievance Procedure, then, serves two purposes:</a:t>
            </a:r>
          </a:p>
          <a:p>
            <a:pPr lvl="1"/>
            <a:r>
              <a:rPr lang="en-CA" dirty="0" smtClean="0"/>
              <a:t>Allows </a:t>
            </a:r>
            <a:r>
              <a:rPr lang="en-CA" dirty="0"/>
              <a:t>for disputes to be resolved between unions, employees and management; and</a:t>
            </a:r>
          </a:p>
          <a:p>
            <a:pPr lvl="1"/>
            <a:r>
              <a:rPr lang="en-CA" dirty="0"/>
              <a:t>Narrows issues before they go to the final step in the grievance procedure.</a:t>
            </a:r>
          </a:p>
          <a:p>
            <a:r>
              <a:rPr lang="en-CA" dirty="0"/>
              <a:t>While all collective agreements have a grievance procedure, with the last step being arbitration, not all grievance procedures are the same. </a:t>
            </a:r>
            <a:endParaRPr lang="en-CA" dirty="0" smtClean="0"/>
          </a:p>
          <a:p>
            <a:r>
              <a:rPr lang="en-CA" dirty="0" smtClean="0"/>
              <a:t>With </a:t>
            </a:r>
            <a:r>
              <a:rPr lang="en-CA" dirty="0"/>
              <a:t>respect to time limits contained in grievances, whether or not they are binding on the party depends on the specific language in the collective agreements. The language used is very important as arbitrators interpret the language to determine the intent of the parties when the agreement was negotiated.</a:t>
            </a:r>
          </a:p>
        </p:txBody>
      </p:sp>
      <p:pic>
        <p:nvPicPr>
          <p:cNvPr id="6" name="Picture 5"/>
          <p:cNvPicPr>
            <a:picLocks noChangeAspect="1"/>
          </p:cNvPicPr>
          <p:nvPr/>
        </p:nvPicPr>
        <p:blipFill>
          <a:blip r:embed="rId2"/>
          <a:stretch>
            <a:fillRect/>
          </a:stretch>
        </p:blipFill>
        <p:spPr>
          <a:xfrm>
            <a:off x="9666514" y="1"/>
            <a:ext cx="2525486" cy="1420586"/>
          </a:xfrm>
          <a:prstGeom prst="rect">
            <a:avLst/>
          </a:prstGeom>
        </p:spPr>
      </p:pic>
    </p:spTree>
    <p:extLst>
      <p:ext uri="{BB962C8B-B14F-4D97-AF65-F5344CB8AC3E}">
        <p14:creationId xmlns:p14="http://schemas.microsoft.com/office/powerpoint/2010/main" val="32266275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1"/>
          <p:cNvSpPr>
            <a:spLocks noGrp="1"/>
          </p:cNvSpPr>
          <p:nvPr>
            <p:ph idx="1"/>
          </p:nvPr>
        </p:nvSpPr>
        <p:spPr>
          <a:xfrm>
            <a:off x="838200" y="1422671"/>
            <a:ext cx="8966200" cy="4435476"/>
          </a:xfrm>
        </p:spPr>
        <p:txBody>
          <a:bodyPr>
            <a:normAutofit/>
          </a:bodyPr>
          <a:lstStyle/>
          <a:p>
            <a:r>
              <a:rPr lang="en-CA" altLang="en-US" dirty="0" smtClean="0"/>
              <a:t>Arbitration is used when the employer and the union have not settled a contract dispute in the workplace.</a:t>
            </a:r>
          </a:p>
          <a:p>
            <a:r>
              <a:rPr lang="en-CA" altLang="en-US" dirty="0" smtClean="0"/>
              <a:t>Arbitration is normally the last step in the grievance process.</a:t>
            </a:r>
          </a:p>
          <a:p>
            <a:r>
              <a:rPr lang="en-CA" altLang="en-US" dirty="0" smtClean="0"/>
              <a:t>Arbitration Clauses:</a:t>
            </a:r>
          </a:p>
          <a:p>
            <a:pPr lvl="1"/>
            <a:r>
              <a:rPr lang="en-CA" altLang="en-US" dirty="0" smtClean="0"/>
              <a:t>Establish time limits for referring the matter to arbitration.</a:t>
            </a:r>
          </a:p>
          <a:p>
            <a:pPr lvl="1"/>
            <a:r>
              <a:rPr lang="en-CA" altLang="en-US" dirty="0" smtClean="0"/>
              <a:t>Determine the process for selecting arbitrators.</a:t>
            </a:r>
          </a:p>
          <a:p>
            <a:pPr lvl="1"/>
            <a:r>
              <a:rPr lang="en-CA" altLang="en-US" dirty="0" smtClean="0"/>
              <a:t>Confirm the arbitrator’s powers.</a:t>
            </a:r>
          </a:p>
        </p:txBody>
      </p:sp>
      <p:sp>
        <p:nvSpPr>
          <p:cNvPr id="18435" name="Title 2"/>
          <p:cNvSpPr>
            <a:spLocks noGrp="1"/>
          </p:cNvSpPr>
          <p:nvPr>
            <p:ph type="title"/>
          </p:nvPr>
        </p:nvSpPr>
        <p:spPr/>
        <p:txBody>
          <a:bodyPr/>
          <a:lstStyle/>
          <a:p>
            <a:r>
              <a:rPr lang="en-CA" altLang="en-US" b="1" dirty="0" smtClean="0"/>
              <a:t>Arbitration</a:t>
            </a:r>
          </a:p>
        </p:txBody>
      </p:sp>
      <p:pic>
        <p:nvPicPr>
          <p:cNvPr id="5" name="Picture 4"/>
          <p:cNvPicPr>
            <a:picLocks noChangeAspect="1"/>
          </p:cNvPicPr>
          <p:nvPr/>
        </p:nvPicPr>
        <p:blipFill>
          <a:blip r:embed="rId2"/>
          <a:stretch>
            <a:fillRect/>
          </a:stretch>
        </p:blipFill>
        <p:spPr>
          <a:xfrm>
            <a:off x="9666514" y="1"/>
            <a:ext cx="2525486" cy="1420586"/>
          </a:xfrm>
          <a:prstGeom prst="rect">
            <a:avLst/>
          </a:prstGeom>
        </p:spPr>
      </p:pic>
    </p:spTree>
    <p:extLst>
      <p:ext uri="{BB962C8B-B14F-4D97-AF65-F5344CB8AC3E}">
        <p14:creationId xmlns:p14="http://schemas.microsoft.com/office/powerpoint/2010/main" val="26526609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7653" y="1583417"/>
            <a:ext cx="10515600" cy="4556125"/>
          </a:xfrm>
        </p:spPr>
        <p:txBody>
          <a:bodyPr rtlCol="0">
            <a:normAutofit fontScale="92500" lnSpcReduction="10000"/>
          </a:bodyPr>
          <a:lstStyle/>
          <a:p>
            <a:pPr marL="274320" indent="-274320">
              <a:defRPr/>
            </a:pPr>
            <a:r>
              <a:rPr lang="en-CA" dirty="0" smtClean="0"/>
              <a:t>An arbitrator power is derived from the collective agreement and labour legislation.</a:t>
            </a:r>
          </a:p>
          <a:p>
            <a:pPr marL="274320" indent="-274320">
              <a:defRPr/>
            </a:pPr>
            <a:r>
              <a:rPr lang="en-CA" dirty="0" smtClean="0"/>
              <a:t>Their job is to “interpret, and apply” the terms in the collective agreement to determine a breach.</a:t>
            </a:r>
          </a:p>
          <a:p>
            <a:pPr marL="274320" indent="-274320">
              <a:defRPr/>
            </a:pPr>
            <a:r>
              <a:rPr lang="en-CA" dirty="0" smtClean="0"/>
              <a:t>An arbitrator hears evidence from witnesses, admit documents and other physical evidence, sometimes visiting the premises, and interpreting statutes.</a:t>
            </a:r>
          </a:p>
          <a:p>
            <a:pPr marL="274320" indent="-274320">
              <a:defRPr/>
            </a:pPr>
            <a:r>
              <a:rPr lang="en-CA" dirty="0" smtClean="0"/>
              <a:t>Before making decisions, arbitrators often review similar cases.</a:t>
            </a:r>
          </a:p>
          <a:p>
            <a:pPr marL="274320" indent="-274320">
              <a:defRPr/>
            </a:pPr>
            <a:r>
              <a:rPr lang="en-CA" dirty="0" smtClean="0"/>
              <a:t>Arbitrator’s decisions are binding.</a:t>
            </a:r>
          </a:p>
          <a:p>
            <a:pPr marL="274320" indent="-274320">
              <a:defRPr/>
            </a:pPr>
            <a:r>
              <a:rPr lang="en-CA" dirty="0" smtClean="0"/>
              <a:t>Most statutes allow arbitrators to substitute the employer’s discipline with a penalty they believe is appropriate.</a:t>
            </a:r>
            <a:endParaRPr lang="en-CA" dirty="0"/>
          </a:p>
        </p:txBody>
      </p:sp>
      <p:sp>
        <p:nvSpPr>
          <p:cNvPr id="19459" name="Title 2"/>
          <p:cNvSpPr>
            <a:spLocks noGrp="1"/>
          </p:cNvSpPr>
          <p:nvPr>
            <p:ph type="title"/>
          </p:nvPr>
        </p:nvSpPr>
        <p:spPr>
          <a:xfrm>
            <a:off x="427653" y="355795"/>
            <a:ext cx="10515600" cy="1325563"/>
          </a:xfrm>
        </p:spPr>
        <p:txBody>
          <a:bodyPr/>
          <a:lstStyle/>
          <a:p>
            <a:r>
              <a:rPr lang="en-CA" altLang="en-US" b="1" dirty="0" smtClean="0"/>
              <a:t>Arbitrator Powers</a:t>
            </a:r>
          </a:p>
        </p:txBody>
      </p:sp>
      <p:pic>
        <p:nvPicPr>
          <p:cNvPr id="4" name="Picture 3"/>
          <p:cNvPicPr>
            <a:picLocks noChangeAspect="1"/>
          </p:cNvPicPr>
          <p:nvPr/>
        </p:nvPicPr>
        <p:blipFill>
          <a:blip r:embed="rId2"/>
          <a:stretch>
            <a:fillRect/>
          </a:stretch>
        </p:blipFill>
        <p:spPr>
          <a:xfrm>
            <a:off x="9696886" y="0"/>
            <a:ext cx="2492734" cy="1402163"/>
          </a:xfrm>
          <a:prstGeom prst="rect">
            <a:avLst/>
          </a:prstGeom>
        </p:spPr>
      </p:pic>
      <p:pic>
        <p:nvPicPr>
          <p:cNvPr id="5" name="Picture 4"/>
          <p:cNvPicPr>
            <a:picLocks noChangeAspect="1"/>
          </p:cNvPicPr>
          <p:nvPr/>
        </p:nvPicPr>
        <p:blipFill>
          <a:blip r:embed="rId3"/>
          <a:stretch>
            <a:fillRect/>
          </a:stretch>
        </p:blipFill>
        <p:spPr>
          <a:xfrm>
            <a:off x="9666514" y="1"/>
            <a:ext cx="2525486" cy="1420586"/>
          </a:xfrm>
          <a:prstGeom prst="rect">
            <a:avLst/>
          </a:prstGeom>
        </p:spPr>
      </p:pic>
    </p:spTree>
    <p:extLst>
      <p:ext uri="{BB962C8B-B14F-4D97-AF65-F5344CB8AC3E}">
        <p14:creationId xmlns:p14="http://schemas.microsoft.com/office/powerpoint/2010/main" val="5288409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No Strike/Lockout Provisions</a:t>
            </a:r>
            <a:endParaRPr lang="en-CA" dirty="0"/>
          </a:p>
        </p:txBody>
      </p:sp>
      <p:sp>
        <p:nvSpPr>
          <p:cNvPr id="3" name="Content Placeholder 2"/>
          <p:cNvSpPr>
            <a:spLocks noGrp="1"/>
          </p:cNvSpPr>
          <p:nvPr>
            <p:ph idx="1"/>
          </p:nvPr>
        </p:nvSpPr>
        <p:spPr>
          <a:xfrm>
            <a:off x="744893" y="1690688"/>
            <a:ext cx="10515600" cy="4351338"/>
          </a:xfrm>
        </p:spPr>
        <p:txBody>
          <a:bodyPr>
            <a:normAutofit/>
          </a:bodyPr>
          <a:lstStyle/>
          <a:p>
            <a:r>
              <a:rPr lang="en-CA" dirty="0" smtClean="0"/>
              <a:t>All </a:t>
            </a:r>
            <a:r>
              <a:rPr lang="en-CA" dirty="0"/>
              <a:t>jurisdictions </a:t>
            </a:r>
            <a:r>
              <a:rPr lang="en-CA" dirty="0" smtClean="0"/>
              <a:t>require </a:t>
            </a:r>
            <a:r>
              <a:rPr lang="en-CA" dirty="0"/>
              <a:t>that there be no strikes by employees or lockouts by employers while there is a collective agreement in place.  </a:t>
            </a:r>
            <a:endParaRPr lang="en-CA" dirty="0" smtClean="0"/>
          </a:p>
          <a:p>
            <a:r>
              <a:rPr lang="en-CA" dirty="0" smtClean="0"/>
              <a:t>If </a:t>
            </a:r>
            <a:r>
              <a:rPr lang="en-CA" dirty="0"/>
              <a:t>employees illegally strike or an employer illegally locks out employees, there are three remedies available for the affected party:</a:t>
            </a:r>
          </a:p>
          <a:p>
            <a:pPr lvl="1"/>
            <a:r>
              <a:rPr lang="en-CA" dirty="0" smtClean="0"/>
              <a:t>The </a:t>
            </a:r>
            <a:r>
              <a:rPr lang="en-CA" dirty="0"/>
              <a:t>aggrieved party can apply to the Labour Relations Board for an order to force the illegal activity to cease</a:t>
            </a:r>
          </a:p>
          <a:p>
            <a:pPr lvl="1"/>
            <a:r>
              <a:rPr lang="en-CA" dirty="0" smtClean="0"/>
              <a:t>The </a:t>
            </a:r>
            <a:r>
              <a:rPr lang="en-CA" dirty="0"/>
              <a:t>aggrieved party can submit a grievance based on a violation in the collective agreement</a:t>
            </a:r>
          </a:p>
          <a:p>
            <a:pPr lvl="1"/>
            <a:r>
              <a:rPr lang="en-CA" dirty="0" smtClean="0"/>
              <a:t>If </a:t>
            </a:r>
            <a:r>
              <a:rPr lang="en-CA" dirty="0"/>
              <a:t>it's an illegal strike the employer can discipline employees.</a:t>
            </a:r>
          </a:p>
        </p:txBody>
      </p:sp>
      <p:pic>
        <p:nvPicPr>
          <p:cNvPr id="5" name="Picture 4"/>
          <p:cNvPicPr>
            <a:picLocks noChangeAspect="1"/>
          </p:cNvPicPr>
          <p:nvPr/>
        </p:nvPicPr>
        <p:blipFill>
          <a:blip r:embed="rId2"/>
          <a:stretch>
            <a:fillRect/>
          </a:stretch>
        </p:blipFill>
        <p:spPr>
          <a:xfrm>
            <a:off x="9726432" y="0"/>
            <a:ext cx="2492734" cy="1402163"/>
          </a:xfrm>
          <a:prstGeom prst="rect">
            <a:avLst/>
          </a:prstGeom>
        </p:spPr>
      </p:pic>
      <p:pic>
        <p:nvPicPr>
          <p:cNvPr id="6" name="Picture 5"/>
          <p:cNvPicPr>
            <a:picLocks noChangeAspect="1"/>
          </p:cNvPicPr>
          <p:nvPr/>
        </p:nvPicPr>
        <p:blipFill>
          <a:blip r:embed="rId3"/>
          <a:stretch>
            <a:fillRect/>
          </a:stretch>
        </p:blipFill>
        <p:spPr>
          <a:xfrm>
            <a:off x="9666514" y="1"/>
            <a:ext cx="2525486" cy="1420586"/>
          </a:xfrm>
          <a:prstGeom prst="rect">
            <a:avLst/>
          </a:prstGeom>
        </p:spPr>
      </p:pic>
    </p:spTree>
    <p:extLst>
      <p:ext uri="{BB962C8B-B14F-4D97-AF65-F5344CB8AC3E}">
        <p14:creationId xmlns:p14="http://schemas.microsoft.com/office/powerpoint/2010/main" val="19955422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257" y="365125"/>
            <a:ext cx="10515600" cy="1325563"/>
          </a:xfrm>
        </p:spPr>
        <p:txBody>
          <a:bodyPr/>
          <a:lstStyle/>
          <a:p>
            <a:r>
              <a:rPr lang="en-CA" b="1" dirty="0"/>
              <a:t>Collective Agreement Clauses – Part </a:t>
            </a:r>
            <a:r>
              <a:rPr lang="en-CA" b="1" dirty="0" smtClean="0"/>
              <a:t>2</a:t>
            </a:r>
            <a:r>
              <a:rPr lang="en-CA" b="1" dirty="0"/>
              <a:t/>
            </a:r>
            <a:br>
              <a:rPr lang="en-CA" b="1" dirty="0"/>
            </a:br>
            <a:endParaRPr lang="en-CA" dirty="0"/>
          </a:p>
        </p:txBody>
      </p:sp>
      <p:sp>
        <p:nvSpPr>
          <p:cNvPr id="3" name="Content Placeholder 2"/>
          <p:cNvSpPr>
            <a:spLocks noGrp="1"/>
          </p:cNvSpPr>
          <p:nvPr>
            <p:ph idx="1"/>
          </p:nvPr>
        </p:nvSpPr>
        <p:spPr>
          <a:xfrm>
            <a:off x="457199" y="1319691"/>
            <a:ext cx="11462657" cy="4351338"/>
          </a:xfrm>
        </p:spPr>
        <p:txBody>
          <a:bodyPr>
            <a:noAutofit/>
          </a:bodyPr>
          <a:lstStyle/>
          <a:p>
            <a:pPr marL="0" indent="0">
              <a:buNone/>
            </a:pPr>
            <a:r>
              <a:rPr lang="en-CA" dirty="0"/>
              <a:t>After completing this unit, you should be able </a:t>
            </a:r>
            <a:r>
              <a:rPr lang="en-CA" dirty="0" smtClean="0"/>
              <a:t>to:</a:t>
            </a:r>
          </a:p>
          <a:p>
            <a:pPr lvl="1"/>
            <a:r>
              <a:rPr lang="en-CA" sz="2800" dirty="0" smtClean="0"/>
              <a:t>Discuss </a:t>
            </a:r>
            <a:r>
              <a:rPr lang="en-CA" sz="2800" dirty="0"/>
              <a:t>the overall </a:t>
            </a:r>
            <a:r>
              <a:rPr lang="en-CA" sz="2800" dirty="0" smtClean="0"/>
              <a:t>content and the purpose(s</a:t>
            </a:r>
            <a:r>
              <a:rPr lang="en-CA" sz="2800" dirty="0"/>
              <a:t>) of management rights </a:t>
            </a:r>
            <a:r>
              <a:rPr lang="en-CA" sz="2800" dirty="0" smtClean="0"/>
              <a:t>clauses</a:t>
            </a:r>
          </a:p>
          <a:p>
            <a:pPr lvl="1"/>
            <a:r>
              <a:rPr lang="en-CA" sz="2800" dirty="0" smtClean="0"/>
              <a:t>Discuss the concept of Progressive Discipline and how it is interpreted in contracts</a:t>
            </a:r>
          </a:p>
          <a:p>
            <a:pPr lvl="1"/>
            <a:r>
              <a:rPr lang="en-CA" sz="2800" dirty="0" smtClean="0"/>
              <a:t>Discuss </a:t>
            </a:r>
            <a:r>
              <a:rPr lang="en-CA" sz="2800" dirty="0"/>
              <a:t>the overall content and the purpose(s) </a:t>
            </a:r>
            <a:r>
              <a:rPr lang="en-CA" sz="2800" dirty="0" smtClean="0"/>
              <a:t>of </a:t>
            </a:r>
            <a:r>
              <a:rPr lang="en-CA" sz="2800" dirty="0"/>
              <a:t>grievance procedure </a:t>
            </a:r>
            <a:r>
              <a:rPr lang="en-CA" sz="2800" dirty="0" smtClean="0"/>
              <a:t>clauses</a:t>
            </a:r>
          </a:p>
          <a:p>
            <a:pPr lvl="1"/>
            <a:r>
              <a:rPr lang="en-CA" sz="2800" dirty="0"/>
              <a:t>Discuss the overall content and the purpose(s) </a:t>
            </a:r>
            <a:r>
              <a:rPr lang="en-CA" sz="2800" dirty="0" smtClean="0"/>
              <a:t>of</a:t>
            </a:r>
            <a:r>
              <a:rPr lang="en-CA" sz="2800" dirty="0"/>
              <a:t> </a:t>
            </a:r>
            <a:r>
              <a:rPr lang="en-CA" sz="2800" dirty="0" smtClean="0"/>
              <a:t>common arbitration clauses</a:t>
            </a:r>
          </a:p>
          <a:p>
            <a:pPr lvl="1"/>
            <a:r>
              <a:rPr lang="en-CA" sz="2800" dirty="0" smtClean="0"/>
              <a:t>Discuss </a:t>
            </a:r>
            <a:r>
              <a:rPr lang="en-CA" sz="2800" dirty="0"/>
              <a:t>the overall content and the purpose(s) of strike/lockout </a:t>
            </a:r>
            <a:r>
              <a:rPr lang="en-CA" sz="2800" dirty="0" smtClean="0"/>
              <a:t>clauses</a:t>
            </a:r>
          </a:p>
          <a:p>
            <a:pPr lvl="1"/>
            <a:r>
              <a:rPr lang="en-CA" sz="2800" dirty="0" smtClean="0"/>
              <a:t> </a:t>
            </a:r>
            <a:r>
              <a:rPr lang="en-CA" sz="2800" dirty="0"/>
              <a:t>Discuss the overall content and the </a:t>
            </a:r>
            <a:r>
              <a:rPr lang="en-CA" sz="2800" dirty="0" smtClean="0"/>
              <a:t>purpose(s) </a:t>
            </a:r>
            <a:endParaRPr lang="en-CA" sz="2800" dirty="0"/>
          </a:p>
          <a:p>
            <a:pPr>
              <a:lnSpc>
                <a:spcPct val="120000"/>
              </a:lnSpc>
            </a:pPr>
            <a:endParaRPr lang="en-CA" dirty="0"/>
          </a:p>
        </p:txBody>
      </p:sp>
      <p:pic>
        <p:nvPicPr>
          <p:cNvPr id="6" name="Picture 5"/>
          <p:cNvPicPr>
            <a:picLocks noChangeAspect="1"/>
          </p:cNvPicPr>
          <p:nvPr/>
        </p:nvPicPr>
        <p:blipFill>
          <a:blip r:embed="rId2"/>
          <a:stretch>
            <a:fillRect/>
          </a:stretch>
        </p:blipFill>
        <p:spPr>
          <a:xfrm>
            <a:off x="9666514" y="1"/>
            <a:ext cx="2525486" cy="1420586"/>
          </a:xfrm>
          <a:prstGeom prst="rect">
            <a:avLst/>
          </a:prstGeom>
        </p:spPr>
      </p:pic>
    </p:spTree>
    <p:extLst>
      <p:ext uri="{BB962C8B-B14F-4D97-AF65-F5344CB8AC3E}">
        <p14:creationId xmlns:p14="http://schemas.microsoft.com/office/powerpoint/2010/main" val="38940610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028" y="1690688"/>
            <a:ext cx="10515600" cy="4351338"/>
          </a:xfrm>
        </p:spPr>
        <p:txBody>
          <a:bodyPr/>
          <a:lstStyle/>
          <a:p>
            <a:r>
              <a:rPr lang="en-CA" dirty="0"/>
              <a:t>In this unit we will examine different types of provisions found in Canadian Collective Agreements relating to Management Rights, Discipline, Strikes and Lockouts, </a:t>
            </a:r>
            <a:r>
              <a:rPr lang="en-CA" dirty="0" smtClean="0"/>
              <a:t>and Grievance </a:t>
            </a:r>
            <a:r>
              <a:rPr lang="en-CA" dirty="0"/>
              <a:t>and </a:t>
            </a:r>
            <a:r>
              <a:rPr lang="en-CA" dirty="0" smtClean="0"/>
              <a:t>Arbitration. </a:t>
            </a:r>
          </a:p>
          <a:p>
            <a:r>
              <a:rPr lang="en-CA" dirty="0" smtClean="0"/>
              <a:t>Many </a:t>
            </a:r>
            <a:r>
              <a:rPr lang="en-CA" dirty="0"/>
              <a:t>of the provisions in this section have been the subject of many grievances and subsequent arbitrations since issues such as discipline and discharge are very important issues for employees, unions, and employers. </a:t>
            </a:r>
          </a:p>
        </p:txBody>
      </p:sp>
      <p:sp>
        <p:nvSpPr>
          <p:cNvPr id="5" name="Title 1"/>
          <p:cNvSpPr>
            <a:spLocks noGrp="1"/>
          </p:cNvSpPr>
          <p:nvPr>
            <p:ph type="title"/>
          </p:nvPr>
        </p:nvSpPr>
        <p:spPr>
          <a:xfrm>
            <a:off x="283028" y="506640"/>
            <a:ext cx="10515600" cy="1325563"/>
          </a:xfrm>
        </p:spPr>
        <p:txBody>
          <a:bodyPr/>
          <a:lstStyle/>
          <a:p>
            <a:r>
              <a:rPr lang="en-CA" b="1" dirty="0"/>
              <a:t>Overview of this Unit</a:t>
            </a:r>
            <a:br>
              <a:rPr lang="en-CA" b="1" dirty="0"/>
            </a:br>
            <a:endParaRPr lang="en-CA" dirty="0"/>
          </a:p>
        </p:txBody>
      </p:sp>
      <p:pic>
        <p:nvPicPr>
          <p:cNvPr id="7" name="Picture 6"/>
          <p:cNvPicPr>
            <a:picLocks noChangeAspect="1"/>
          </p:cNvPicPr>
          <p:nvPr/>
        </p:nvPicPr>
        <p:blipFill>
          <a:blip r:embed="rId2"/>
          <a:stretch>
            <a:fillRect/>
          </a:stretch>
        </p:blipFill>
        <p:spPr>
          <a:xfrm>
            <a:off x="9666514" y="1"/>
            <a:ext cx="2525486" cy="1420586"/>
          </a:xfrm>
          <a:prstGeom prst="rect">
            <a:avLst/>
          </a:prstGeom>
        </p:spPr>
      </p:pic>
    </p:spTree>
    <p:extLst>
      <p:ext uri="{BB962C8B-B14F-4D97-AF65-F5344CB8AC3E}">
        <p14:creationId xmlns:p14="http://schemas.microsoft.com/office/powerpoint/2010/main" val="10026208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Management Rights (1)</a:t>
            </a:r>
            <a:endParaRPr lang="en-CA" dirty="0"/>
          </a:p>
        </p:txBody>
      </p:sp>
      <p:sp>
        <p:nvSpPr>
          <p:cNvPr id="3" name="Content Placeholder 2"/>
          <p:cNvSpPr>
            <a:spLocks noGrp="1"/>
          </p:cNvSpPr>
          <p:nvPr>
            <p:ph idx="1"/>
          </p:nvPr>
        </p:nvSpPr>
        <p:spPr/>
        <p:txBody>
          <a:bodyPr>
            <a:normAutofit/>
          </a:bodyPr>
          <a:lstStyle/>
          <a:p>
            <a:r>
              <a:rPr lang="en-CA" dirty="0"/>
              <a:t>This provision gives the employer the right to manage its operation and business, to hire, fire, and discipline employees provided that it exercises its management rights in a manner that is consistent with the agreement.</a:t>
            </a:r>
          </a:p>
          <a:p>
            <a:r>
              <a:rPr lang="en-CA" dirty="0"/>
              <a:t>Employer cannot violate the collective agreement.</a:t>
            </a:r>
          </a:p>
          <a:p>
            <a:r>
              <a:rPr lang="en-CA" dirty="0"/>
              <a:t>In the exercise of managerial authority does not violate a provision of the agreement, then it is a valid exercise of power. </a:t>
            </a:r>
          </a:p>
          <a:p>
            <a:endParaRPr lang="en-CA" dirty="0"/>
          </a:p>
        </p:txBody>
      </p:sp>
      <p:pic>
        <p:nvPicPr>
          <p:cNvPr id="7" name="Picture 6"/>
          <p:cNvPicPr>
            <a:picLocks noChangeAspect="1"/>
          </p:cNvPicPr>
          <p:nvPr/>
        </p:nvPicPr>
        <p:blipFill>
          <a:blip r:embed="rId2"/>
          <a:stretch>
            <a:fillRect/>
          </a:stretch>
        </p:blipFill>
        <p:spPr>
          <a:xfrm>
            <a:off x="9666514" y="1"/>
            <a:ext cx="2525486" cy="1420586"/>
          </a:xfrm>
          <a:prstGeom prst="rect">
            <a:avLst/>
          </a:prstGeom>
        </p:spPr>
      </p:pic>
    </p:spTree>
    <p:extLst>
      <p:ext uri="{BB962C8B-B14F-4D97-AF65-F5344CB8AC3E}">
        <p14:creationId xmlns:p14="http://schemas.microsoft.com/office/powerpoint/2010/main" val="24441931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Management Rights (2)</a:t>
            </a:r>
            <a:endParaRPr lang="en-CA" dirty="0"/>
          </a:p>
        </p:txBody>
      </p:sp>
      <p:sp>
        <p:nvSpPr>
          <p:cNvPr id="3" name="Content Placeholder 2"/>
          <p:cNvSpPr>
            <a:spLocks noGrp="1"/>
          </p:cNvSpPr>
          <p:nvPr>
            <p:ph idx="1"/>
          </p:nvPr>
        </p:nvSpPr>
        <p:spPr/>
        <p:txBody>
          <a:bodyPr>
            <a:normAutofit/>
          </a:bodyPr>
          <a:lstStyle/>
          <a:p>
            <a:r>
              <a:rPr lang="en-CA" altLang="en-US" dirty="0"/>
              <a:t>This provision also gives employers the right to:</a:t>
            </a:r>
          </a:p>
          <a:p>
            <a:pPr lvl="1"/>
            <a:r>
              <a:rPr lang="en-CA" altLang="en-US" dirty="0"/>
              <a:t>Introduce technology without consulting anyone</a:t>
            </a:r>
          </a:p>
          <a:p>
            <a:pPr lvl="1"/>
            <a:r>
              <a:rPr lang="en-CA" altLang="en-US" dirty="0"/>
              <a:t>Hire subcontractors</a:t>
            </a:r>
          </a:p>
          <a:p>
            <a:pPr lvl="1"/>
            <a:r>
              <a:rPr lang="en-CA" altLang="en-US" dirty="0"/>
              <a:t>Change benefit plans and their providers</a:t>
            </a:r>
          </a:p>
          <a:p>
            <a:r>
              <a:rPr lang="en-CA" altLang="en-US" dirty="0"/>
              <a:t>Management rights are often referred to as “Residual Rights” because they are often subject to other provisions in a collective agreement.</a:t>
            </a:r>
          </a:p>
          <a:p>
            <a:r>
              <a:rPr lang="en-CA" altLang="en-US" dirty="0"/>
              <a:t>One management right is the right of management to unilaterally make and enforce workplace rules.</a:t>
            </a:r>
          </a:p>
          <a:p>
            <a:endParaRPr lang="en-CA" dirty="0"/>
          </a:p>
        </p:txBody>
      </p:sp>
      <p:pic>
        <p:nvPicPr>
          <p:cNvPr id="5" name="Picture 4"/>
          <p:cNvPicPr>
            <a:picLocks noChangeAspect="1"/>
          </p:cNvPicPr>
          <p:nvPr/>
        </p:nvPicPr>
        <p:blipFill>
          <a:blip r:embed="rId2"/>
          <a:stretch>
            <a:fillRect/>
          </a:stretch>
        </p:blipFill>
        <p:spPr>
          <a:xfrm>
            <a:off x="9666514" y="1"/>
            <a:ext cx="2525486" cy="1420586"/>
          </a:xfrm>
          <a:prstGeom prst="rect">
            <a:avLst/>
          </a:prstGeom>
        </p:spPr>
      </p:pic>
    </p:spTree>
    <p:extLst>
      <p:ext uri="{BB962C8B-B14F-4D97-AF65-F5344CB8AC3E}">
        <p14:creationId xmlns:p14="http://schemas.microsoft.com/office/powerpoint/2010/main" val="4066085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Management Rights (3)</a:t>
            </a:r>
            <a:endParaRPr lang="en-CA" dirty="0"/>
          </a:p>
        </p:txBody>
      </p:sp>
      <p:sp>
        <p:nvSpPr>
          <p:cNvPr id="3" name="Content Placeholder 2"/>
          <p:cNvSpPr>
            <a:spLocks noGrp="1"/>
          </p:cNvSpPr>
          <p:nvPr>
            <p:ph idx="1"/>
          </p:nvPr>
        </p:nvSpPr>
        <p:spPr/>
        <p:txBody>
          <a:bodyPr>
            <a:normAutofit/>
          </a:bodyPr>
          <a:lstStyle/>
          <a:p>
            <a:pPr marL="274320" indent="-274320" fontAlgn="auto">
              <a:spcAft>
                <a:spcPts val="0"/>
              </a:spcAft>
              <a:defRPr/>
            </a:pPr>
            <a:r>
              <a:rPr lang="en-CA" dirty="0"/>
              <a:t>For management rules to be valid, they must:</a:t>
            </a:r>
          </a:p>
          <a:p>
            <a:pPr lvl="1" indent="-274320" fontAlgn="auto">
              <a:spcAft>
                <a:spcPts val="0"/>
              </a:spcAft>
              <a:defRPr/>
            </a:pPr>
            <a:r>
              <a:rPr lang="en-CA" dirty="0"/>
              <a:t>Not be inconsistent with the collective agreement.</a:t>
            </a:r>
          </a:p>
          <a:p>
            <a:pPr lvl="1" indent="-274320" fontAlgn="auto">
              <a:spcAft>
                <a:spcPts val="0"/>
              </a:spcAft>
              <a:defRPr/>
            </a:pPr>
            <a:r>
              <a:rPr lang="en-CA" dirty="0"/>
              <a:t>Not be unreasonable – the interest the employer seeks to promote by the rule must bear a relationship to the rule.</a:t>
            </a:r>
          </a:p>
          <a:p>
            <a:pPr lvl="1" indent="-274320" fontAlgn="auto">
              <a:spcAft>
                <a:spcPts val="0"/>
              </a:spcAft>
              <a:defRPr/>
            </a:pPr>
            <a:r>
              <a:rPr lang="en-CA" dirty="0"/>
              <a:t>Be clear and unequivocal</a:t>
            </a:r>
          </a:p>
          <a:p>
            <a:pPr lvl="1" indent="-274320" fontAlgn="auto">
              <a:spcAft>
                <a:spcPts val="0"/>
              </a:spcAft>
              <a:defRPr/>
            </a:pPr>
            <a:r>
              <a:rPr lang="en-CA" dirty="0"/>
              <a:t>Be brought to the attention of the employees, i.e. they must be aware of it.</a:t>
            </a:r>
          </a:p>
          <a:p>
            <a:pPr lvl="1" indent="-274320" fontAlgn="auto">
              <a:spcAft>
                <a:spcPts val="0"/>
              </a:spcAft>
              <a:defRPr/>
            </a:pPr>
            <a:r>
              <a:rPr lang="en-CA" dirty="0"/>
              <a:t>If used as a foundation for </a:t>
            </a:r>
            <a:r>
              <a:rPr lang="en-CA" b="1" dirty="0"/>
              <a:t>discharge, </a:t>
            </a:r>
            <a:r>
              <a:rPr lang="en-CA" dirty="0"/>
              <a:t>the employee concerned must have been notified that a breach of the rule would result in discharge.</a:t>
            </a:r>
          </a:p>
          <a:p>
            <a:pPr lvl="1" indent="-274320" fontAlgn="auto">
              <a:spcAft>
                <a:spcPts val="0"/>
              </a:spcAft>
              <a:defRPr/>
            </a:pPr>
            <a:r>
              <a:rPr lang="en-CA" dirty="0"/>
              <a:t>Be consistently enforced, from the time it is introduced.</a:t>
            </a:r>
          </a:p>
          <a:p>
            <a:endParaRPr lang="en-CA" dirty="0"/>
          </a:p>
        </p:txBody>
      </p:sp>
      <p:pic>
        <p:nvPicPr>
          <p:cNvPr id="5" name="Picture 4"/>
          <p:cNvPicPr>
            <a:picLocks noChangeAspect="1"/>
          </p:cNvPicPr>
          <p:nvPr/>
        </p:nvPicPr>
        <p:blipFill>
          <a:blip r:embed="rId2"/>
          <a:stretch>
            <a:fillRect/>
          </a:stretch>
        </p:blipFill>
        <p:spPr>
          <a:xfrm>
            <a:off x="9666514" y="1"/>
            <a:ext cx="2525486" cy="1420586"/>
          </a:xfrm>
          <a:prstGeom prst="rect">
            <a:avLst/>
          </a:prstGeom>
        </p:spPr>
      </p:pic>
    </p:spTree>
    <p:extLst>
      <p:ext uri="{BB962C8B-B14F-4D97-AF65-F5344CB8AC3E}">
        <p14:creationId xmlns:p14="http://schemas.microsoft.com/office/powerpoint/2010/main" val="8273161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Progressive Discipline (1)</a:t>
            </a:r>
            <a:endParaRPr lang="en-CA" dirty="0"/>
          </a:p>
        </p:txBody>
      </p:sp>
      <p:sp>
        <p:nvSpPr>
          <p:cNvPr id="3" name="Content Placeholder 2"/>
          <p:cNvSpPr>
            <a:spLocks noGrp="1"/>
          </p:cNvSpPr>
          <p:nvPr>
            <p:ph idx="1"/>
          </p:nvPr>
        </p:nvSpPr>
        <p:spPr>
          <a:xfrm>
            <a:off x="838200" y="1601690"/>
            <a:ext cx="10515600" cy="4351338"/>
          </a:xfrm>
        </p:spPr>
        <p:txBody>
          <a:bodyPr>
            <a:normAutofit fontScale="92500" lnSpcReduction="10000"/>
          </a:bodyPr>
          <a:lstStyle/>
          <a:p>
            <a:pPr marL="274320" indent="-274320" fontAlgn="auto">
              <a:spcAft>
                <a:spcPts val="0"/>
              </a:spcAft>
              <a:defRPr/>
            </a:pPr>
            <a:r>
              <a:rPr lang="en-CA" dirty="0" smtClean="0"/>
              <a:t>Progressive Discipline applies where there </a:t>
            </a:r>
            <a:r>
              <a:rPr lang="en-CA" dirty="0"/>
              <a:t>are repeated </a:t>
            </a:r>
            <a:r>
              <a:rPr lang="en-CA" dirty="0" smtClean="0"/>
              <a:t>infractions by a single employee, </a:t>
            </a:r>
            <a:r>
              <a:rPr lang="en-CA" dirty="0"/>
              <a:t>the </a:t>
            </a:r>
            <a:r>
              <a:rPr lang="en-CA" dirty="0" smtClean="0"/>
              <a:t>penalties for each successive infraction is </a:t>
            </a:r>
            <a:r>
              <a:rPr lang="en-CA" dirty="0"/>
              <a:t>increased on the assumption that increased penalties will act as a </a:t>
            </a:r>
            <a:r>
              <a:rPr lang="en-CA" dirty="0" smtClean="0"/>
              <a:t>deterrent for future infractions.</a:t>
            </a:r>
            <a:endParaRPr lang="en-CA" dirty="0"/>
          </a:p>
          <a:p>
            <a:pPr marL="274320" indent="-274320" fontAlgn="auto">
              <a:spcAft>
                <a:spcPts val="0"/>
              </a:spcAft>
              <a:defRPr/>
            </a:pPr>
            <a:r>
              <a:rPr lang="en-CA" dirty="0"/>
              <a:t>The concept stems from the fact that employee behaviour should improve as the employee receives increasingly strict discipline. </a:t>
            </a:r>
          </a:p>
          <a:p>
            <a:pPr marL="274320" indent="-274320" fontAlgn="auto">
              <a:spcAft>
                <a:spcPts val="0"/>
              </a:spcAft>
              <a:defRPr/>
            </a:pPr>
            <a:r>
              <a:rPr lang="en-CA" dirty="0"/>
              <a:t>If the employee’s conduct does not improve, the employer should not be required to keep the employee. </a:t>
            </a:r>
            <a:endParaRPr lang="en-CA" dirty="0" smtClean="0"/>
          </a:p>
          <a:p>
            <a:pPr marL="274320" indent="-274320" fontAlgn="auto">
              <a:spcAft>
                <a:spcPts val="0"/>
              </a:spcAft>
              <a:defRPr/>
            </a:pPr>
            <a:r>
              <a:rPr lang="en-CA" dirty="0" smtClean="0"/>
              <a:t>Discharge </a:t>
            </a:r>
            <a:r>
              <a:rPr lang="en-CA" dirty="0"/>
              <a:t>is </a:t>
            </a:r>
            <a:r>
              <a:rPr lang="en-CA" dirty="0" smtClean="0"/>
              <a:t>viewed </a:t>
            </a:r>
            <a:r>
              <a:rPr lang="en-CA" dirty="0"/>
              <a:t>as a final resort.</a:t>
            </a:r>
          </a:p>
          <a:p>
            <a:pPr marL="274320" indent="-274320" fontAlgn="auto">
              <a:spcAft>
                <a:spcPts val="0"/>
              </a:spcAft>
              <a:defRPr/>
            </a:pPr>
            <a:r>
              <a:rPr lang="en-CA" dirty="0"/>
              <a:t>It is important to note, that in all arbitrations involving discipline, the employer has the burden of proof.</a:t>
            </a:r>
          </a:p>
          <a:p>
            <a:endParaRPr lang="en-CA" dirty="0"/>
          </a:p>
        </p:txBody>
      </p:sp>
      <p:pic>
        <p:nvPicPr>
          <p:cNvPr id="6" name="Picture 5"/>
          <p:cNvPicPr>
            <a:picLocks noChangeAspect="1"/>
          </p:cNvPicPr>
          <p:nvPr/>
        </p:nvPicPr>
        <p:blipFill>
          <a:blip r:embed="rId2"/>
          <a:stretch>
            <a:fillRect/>
          </a:stretch>
        </p:blipFill>
        <p:spPr>
          <a:xfrm>
            <a:off x="9666514" y="1"/>
            <a:ext cx="2525486" cy="1420586"/>
          </a:xfrm>
          <a:prstGeom prst="rect">
            <a:avLst/>
          </a:prstGeom>
        </p:spPr>
      </p:pic>
    </p:spTree>
    <p:extLst>
      <p:ext uri="{BB962C8B-B14F-4D97-AF65-F5344CB8AC3E}">
        <p14:creationId xmlns:p14="http://schemas.microsoft.com/office/powerpoint/2010/main" val="32378929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Progressive Discipline (2)</a:t>
            </a:r>
            <a:endParaRPr lang="en-CA" dirty="0"/>
          </a:p>
        </p:txBody>
      </p:sp>
      <p:sp>
        <p:nvSpPr>
          <p:cNvPr id="3" name="Content Placeholder 2"/>
          <p:cNvSpPr>
            <a:spLocks noGrp="1"/>
          </p:cNvSpPr>
          <p:nvPr>
            <p:ph idx="1"/>
          </p:nvPr>
        </p:nvSpPr>
        <p:spPr>
          <a:xfrm>
            <a:off x="838200" y="1601690"/>
            <a:ext cx="10515600" cy="4351338"/>
          </a:xfrm>
        </p:spPr>
        <p:txBody>
          <a:bodyPr>
            <a:normAutofit/>
          </a:bodyPr>
          <a:lstStyle/>
          <a:p>
            <a:pPr marL="274320" indent="-274320" fontAlgn="auto">
              <a:spcAft>
                <a:spcPts val="0"/>
              </a:spcAft>
              <a:defRPr/>
            </a:pPr>
            <a:r>
              <a:rPr lang="en-CA" dirty="0"/>
              <a:t>The most important restriction on the right to discipline and discharge  is that such action must be for </a:t>
            </a:r>
            <a:r>
              <a:rPr lang="en-CA" b="1" dirty="0"/>
              <a:t>just cause.  </a:t>
            </a:r>
          </a:p>
          <a:p>
            <a:pPr marL="274320" indent="-274320" fontAlgn="auto">
              <a:spcAft>
                <a:spcPts val="0"/>
              </a:spcAft>
              <a:defRPr/>
            </a:pPr>
            <a:r>
              <a:rPr lang="en-CA" dirty="0"/>
              <a:t>Proving just cause has two main elements:</a:t>
            </a:r>
          </a:p>
          <a:p>
            <a:pPr marL="731520" lvl="1" indent="-274320">
              <a:defRPr/>
            </a:pPr>
            <a:r>
              <a:rPr lang="en-CA" dirty="0"/>
              <a:t>Facts relied on by the employer, in support of the discipline must have actually occurred.</a:t>
            </a:r>
          </a:p>
          <a:p>
            <a:pPr marL="731520" lvl="1" indent="-274320">
              <a:defRPr/>
            </a:pPr>
            <a:r>
              <a:rPr lang="en-CA" dirty="0"/>
              <a:t>Punishment levied must fit the offense, in all of the circumstances.</a:t>
            </a:r>
          </a:p>
          <a:p>
            <a:pPr marL="274320" indent="-274320" fontAlgn="auto">
              <a:spcAft>
                <a:spcPts val="0"/>
              </a:spcAft>
              <a:defRPr/>
            </a:pPr>
            <a:r>
              <a:rPr lang="en-CA" dirty="0"/>
              <a:t>The employer need only prove that the employee committed the act in question and that the act is punishable by a specific penalty, in order to sustain the disciplinary response.</a:t>
            </a:r>
          </a:p>
          <a:p>
            <a:endParaRPr lang="en-CA" dirty="0"/>
          </a:p>
        </p:txBody>
      </p:sp>
      <p:pic>
        <p:nvPicPr>
          <p:cNvPr id="6" name="Picture 5"/>
          <p:cNvPicPr>
            <a:picLocks noChangeAspect="1"/>
          </p:cNvPicPr>
          <p:nvPr/>
        </p:nvPicPr>
        <p:blipFill>
          <a:blip r:embed="rId2"/>
          <a:stretch>
            <a:fillRect/>
          </a:stretch>
        </p:blipFill>
        <p:spPr>
          <a:xfrm>
            <a:off x="9666514" y="1"/>
            <a:ext cx="2525486" cy="1420586"/>
          </a:xfrm>
          <a:prstGeom prst="rect">
            <a:avLst/>
          </a:prstGeom>
        </p:spPr>
      </p:pic>
    </p:spTree>
    <p:extLst>
      <p:ext uri="{BB962C8B-B14F-4D97-AF65-F5344CB8AC3E}">
        <p14:creationId xmlns:p14="http://schemas.microsoft.com/office/powerpoint/2010/main" val="8086084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23731" y="1604865"/>
            <a:ext cx="8880669" cy="4521298"/>
          </a:xfrm>
        </p:spPr>
        <p:txBody>
          <a:bodyPr rtlCol="0">
            <a:normAutofit/>
          </a:bodyPr>
          <a:lstStyle/>
          <a:p>
            <a:pPr marL="274320" indent="-274320">
              <a:defRPr/>
            </a:pPr>
            <a:r>
              <a:rPr lang="en-CA" dirty="0" smtClean="0"/>
              <a:t>There are very few offenses which alone will justify the penalty of discharge.  </a:t>
            </a:r>
          </a:p>
          <a:p>
            <a:pPr marL="274320" indent="-274320">
              <a:defRPr/>
            </a:pPr>
            <a:r>
              <a:rPr lang="en-CA" dirty="0" smtClean="0"/>
              <a:t>The most common are:</a:t>
            </a:r>
          </a:p>
          <a:p>
            <a:pPr lvl="1" indent="-274320">
              <a:defRPr/>
            </a:pPr>
            <a:r>
              <a:rPr lang="en-CA" dirty="0" smtClean="0"/>
              <a:t>Theft</a:t>
            </a:r>
          </a:p>
          <a:p>
            <a:pPr lvl="1" indent="-274320">
              <a:defRPr/>
            </a:pPr>
            <a:r>
              <a:rPr lang="en-CA" dirty="0" smtClean="0"/>
              <a:t>Assault</a:t>
            </a:r>
          </a:p>
          <a:p>
            <a:pPr lvl="1" indent="-274320">
              <a:defRPr/>
            </a:pPr>
            <a:r>
              <a:rPr lang="en-CA" dirty="0" smtClean="0"/>
              <a:t>Sabotage</a:t>
            </a:r>
          </a:p>
          <a:p>
            <a:pPr marL="274320" indent="-274320">
              <a:defRPr/>
            </a:pPr>
            <a:r>
              <a:rPr lang="en-CA" dirty="0" smtClean="0"/>
              <a:t>Because of the seriousness of the penalty, an arbitrator will examine all of the circumstances to determine whether discharge is the appropriate penalty.</a:t>
            </a:r>
          </a:p>
          <a:p>
            <a:pPr marL="274320" indent="-274320">
              <a:defRPr/>
            </a:pPr>
            <a:r>
              <a:rPr lang="en-CA" dirty="0" smtClean="0"/>
              <a:t>The penalty of discharge must be for “just cause”</a:t>
            </a:r>
            <a:endParaRPr lang="en-CA" dirty="0"/>
          </a:p>
        </p:txBody>
      </p:sp>
      <p:sp>
        <p:nvSpPr>
          <p:cNvPr id="15363" name="Title 2"/>
          <p:cNvSpPr>
            <a:spLocks noGrp="1"/>
          </p:cNvSpPr>
          <p:nvPr>
            <p:ph type="title"/>
          </p:nvPr>
        </p:nvSpPr>
        <p:spPr/>
        <p:txBody>
          <a:bodyPr/>
          <a:lstStyle/>
          <a:p>
            <a:r>
              <a:rPr lang="en-CA" altLang="en-US" b="1" dirty="0" smtClean="0"/>
              <a:t>Progressive Discipline (3)</a:t>
            </a:r>
          </a:p>
        </p:txBody>
      </p:sp>
      <p:pic>
        <p:nvPicPr>
          <p:cNvPr id="5" name="Picture 4"/>
          <p:cNvPicPr>
            <a:picLocks noChangeAspect="1"/>
          </p:cNvPicPr>
          <p:nvPr/>
        </p:nvPicPr>
        <p:blipFill>
          <a:blip r:embed="rId2"/>
          <a:stretch>
            <a:fillRect/>
          </a:stretch>
        </p:blipFill>
        <p:spPr>
          <a:xfrm>
            <a:off x="9666514" y="1"/>
            <a:ext cx="2525486" cy="1420586"/>
          </a:xfrm>
          <a:prstGeom prst="rect">
            <a:avLst/>
          </a:prstGeom>
        </p:spPr>
      </p:pic>
    </p:spTree>
    <p:extLst>
      <p:ext uri="{BB962C8B-B14F-4D97-AF65-F5344CB8AC3E}">
        <p14:creationId xmlns:p14="http://schemas.microsoft.com/office/powerpoint/2010/main" val="12090385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7611</TotalTime>
  <Words>1269</Words>
  <Application>Microsoft Office PowerPoint</Application>
  <PresentationFormat>Widescreen</PresentationFormat>
  <Paragraphs>102</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HN2100 Collective Agreement Administration</vt:lpstr>
      <vt:lpstr>Collective Agreement Clauses – Part 2 </vt:lpstr>
      <vt:lpstr>Overview of this Unit </vt:lpstr>
      <vt:lpstr>Management Rights (1)</vt:lpstr>
      <vt:lpstr>Management Rights (2)</vt:lpstr>
      <vt:lpstr>Management Rights (3)</vt:lpstr>
      <vt:lpstr>Progressive Discipline (1)</vt:lpstr>
      <vt:lpstr>Progressive Discipline (2)</vt:lpstr>
      <vt:lpstr>Progressive Discipline (3)</vt:lpstr>
      <vt:lpstr>Progressive Discipline and Discharge (1)</vt:lpstr>
      <vt:lpstr>Progressive Discipline and Discharge (2)</vt:lpstr>
      <vt:lpstr>Grievance Procedure</vt:lpstr>
      <vt:lpstr>Arbitration</vt:lpstr>
      <vt:lpstr>Arbitrator Powers</vt:lpstr>
      <vt:lpstr>No Strike/Lockout Provisions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HN2100 Collective Agreement Administration</dc:title>
  <dc:creator>Tilley, Paul (C'ville)</dc:creator>
  <cp:lastModifiedBy>Tilley, Paul (C'ville)</cp:lastModifiedBy>
  <cp:revision>42</cp:revision>
  <cp:lastPrinted>2016-02-05T17:56:44Z</cp:lastPrinted>
  <dcterms:created xsi:type="dcterms:W3CDTF">2016-01-22T17:38:52Z</dcterms:created>
  <dcterms:modified xsi:type="dcterms:W3CDTF">2016-02-05T18:23:05Z</dcterms:modified>
</cp:coreProperties>
</file>